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AF8B514-DE7B-4B9B-B5F3-B018D5E76359}">
  <a:tblStyle styleId="{4AF8B514-DE7B-4B9B-B5F3-B018D5E76359}"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4" Type="http://schemas.openxmlformats.org/officeDocument/2006/relationships/slide" Target="slides/slide8.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6" name="Google Shape;6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3" name="Google Shape;73;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1" name="Google Shape;81;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9" name="Google Shape;8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6" name="Google Shape;96;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3" name="Google Shape;103;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 name="Shape 9"/>
        <p:cNvGrpSpPr/>
        <p:nvPr/>
      </p:nvGrpSpPr>
      <p:grpSpPr>
        <a:xfrm>
          <a:off x="0" y="0"/>
          <a:ext cx="0" cy="0"/>
          <a:chOff x="0" y="0"/>
          <a:chExt cx="0" cy="0"/>
        </a:xfrm>
      </p:grpSpPr>
      <p:sp>
        <p:nvSpPr>
          <p:cNvPr id="10" name="Google Shape;10;p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2"/>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12" name="Google Shape;12;p2"/>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13" name="Google Shape;13;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4" name="Shape 14"/>
        <p:cNvGrpSpPr/>
        <p:nvPr/>
      </p:nvGrpSpPr>
      <p:grpSpPr>
        <a:xfrm>
          <a:off x="0" y="0"/>
          <a:ext cx="0" cy="0"/>
          <a:chOff x="0" y="0"/>
          <a:chExt cx="0" cy="0"/>
        </a:xfrm>
      </p:grpSpPr>
      <p:sp>
        <p:nvSpPr>
          <p:cNvPr id="15" name="Google Shape;15;p3"/>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6" name="Google Shape;16;p3"/>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7" name="Google Shape;17;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 name="Shape 18"/>
        <p:cNvGrpSpPr/>
        <p:nvPr/>
      </p:nvGrpSpPr>
      <p:grpSpPr>
        <a:xfrm>
          <a:off x="0" y="0"/>
          <a:ext cx="0" cy="0"/>
          <a:chOff x="0" y="0"/>
          <a:chExt cx="0" cy="0"/>
        </a:xfrm>
      </p:grpSpPr>
      <p:sp>
        <p:nvSpPr>
          <p:cNvPr id="19" name="Google Shape;19;p4"/>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0" name="Google Shape;20;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3" name="Google Shape;23;p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4" name="Google Shape;24;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s-MX"/>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hyperlink" Target="http://www.youtube.com/watch?v=DvtxOzO6OAE" TargetMode="Externa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hyperlink" Target="http://www.youtube.com/watch?v=W3FCbP8rdRU" TargetMode="Externa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www.youtube.com/watch?v=Me0Tdzdzei4" TargetMode="Externa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hyperlink" Target="http://www.youtube.com/watch?v=TNXr5Alytg4" TargetMode="Externa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lang="es-MX"/>
              <a:t>¿Cuál es tu mentalidad?: Mentalidad de crecimiento vs. Mentalidad fija</a:t>
            </a:r>
            <a:endParaRPr/>
          </a:p>
        </p:txBody>
      </p:sp>
      <p:pic>
        <p:nvPicPr>
          <p:cNvPr id="55" name="Google Shape;55;p13"/>
          <p:cNvPicPr preferRelativeResize="0"/>
          <p:nvPr/>
        </p:nvPicPr>
        <p:blipFill rotWithShape="1">
          <a:blip r:embed="rId3">
            <a:alphaModFix/>
          </a:blip>
          <a:srcRect b="0" l="0" r="0" t="0"/>
          <a:stretch/>
        </p:blipFill>
        <p:spPr>
          <a:xfrm>
            <a:off x="5490525" y="1630725"/>
            <a:ext cx="2467350" cy="2641725"/>
          </a:xfrm>
          <a:prstGeom prst="rect">
            <a:avLst/>
          </a:prstGeom>
          <a:noFill/>
          <a:ln>
            <a:noFill/>
          </a:ln>
        </p:spPr>
      </p:pic>
      <p:pic>
        <p:nvPicPr>
          <p:cNvPr id="56" name="Google Shape;56;p13"/>
          <p:cNvPicPr preferRelativeResize="0"/>
          <p:nvPr/>
        </p:nvPicPr>
        <p:blipFill rotWithShape="1">
          <a:blip r:embed="rId4">
            <a:alphaModFix/>
          </a:blip>
          <a:srcRect b="0" l="0" r="0" t="0"/>
          <a:stretch/>
        </p:blipFill>
        <p:spPr>
          <a:xfrm>
            <a:off x="483350" y="1807054"/>
            <a:ext cx="4003251" cy="19453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s-MX"/>
              <a:t>¿Tienes una mentalidad fija?</a:t>
            </a:r>
            <a:endParaRPr/>
          </a:p>
        </p:txBody>
      </p:sp>
      <p:pic>
        <p:nvPicPr>
          <p:cNvPr id="62" name="Google Shape;62;p14"/>
          <p:cNvPicPr preferRelativeResize="0"/>
          <p:nvPr/>
        </p:nvPicPr>
        <p:blipFill rotWithShape="1">
          <a:blip r:embed="rId3">
            <a:alphaModFix/>
          </a:blip>
          <a:srcRect b="0" l="0" r="0" t="0"/>
          <a:stretch/>
        </p:blipFill>
        <p:spPr>
          <a:xfrm>
            <a:off x="6278299" y="218275"/>
            <a:ext cx="2065025" cy="2210950"/>
          </a:xfrm>
          <a:prstGeom prst="rect">
            <a:avLst/>
          </a:prstGeom>
          <a:noFill/>
          <a:ln>
            <a:noFill/>
          </a:ln>
        </p:spPr>
      </p:pic>
      <p:graphicFrame>
        <p:nvGraphicFramePr>
          <p:cNvPr id="63" name="Google Shape;63;p14"/>
          <p:cNvGraphicFramePr/>
          <p:nvPr/>
        </p:nvGraphicFramePr>
        <p:xfrm>
          <a:off x="679825" y="2624550"/>
          <a:ext cx="3000000" cy="3000000"/>
        </p:xfrm>
        <a:graphic>
          <a:graphicData uri="http://schemas.openxmlformats.org/drawingml/2006/table">
            <a:tbl>
              <a:tblPr>
                <a:noFill/>
                <a:tableStyleId>{4AF8B514-DE7B-4B9B-B5F3-B018D5E76359}</a:tableStyleId>
              </a:tblPr>
              <a:tblGrid>
                <a:gridCol w="3619500"/>
                <a:gridCol w="3619500"/>
              </a:tblGrid>
              <a:tr h="381000">
                <a:tc>
                  <a:txBody>
                    <a:bodyPr/>
                    <a:lstStyle/>
                    <a:p>
                      <a:pPr indent="0" lvl="0" marL="0" marR="0" rtl="0" algn="l">
                        <a:lnSpc>
                          <a:spcPct val="100000"/>
                        </a:lnSpc>
                        <a:spcBef>
                          <a:spcPts val="0"/>
                        </a:spcBef>
                        <a:spcAft>
                          <a:spcPts val="0"/>
                        </a:spcAft>
                        <a:buClr>
                          <a:srgbClr val="000000"/>
                        </a:buClr>
                        <a:buSzPts val="1300"/>
                        <a:buFont typeface="Arial"/>
                        <a:buNone/>
                      </a:pPr>
                      <a:r>
                        <a:rPr b="1" lang="es-MX" sz="1300" u="none" cap="none" strike="noStrike"/>
                        <a:t>Una persona con mentalidad fija…</a:t>
                      </a:r>
                      <a:endParaRPr b="1" sz="13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rPr b="1" lang="es-MX" sz="1300" u="none" cap="none" strike="noStrike"/>
                        <a:t>Y piensa cosas como...</a:t>
                      </a:r>
                      <a:endParaRPr b="1" sz="1300" u="none" cap="none" strike="noStrike"/>
                    </a:p>
                  </a:txBody>
                  <a:tcPr marT="91425" marB="91425" marR="91425" marL="91425"/>
                </a:tc>
              </a:tr>
              <a:tr h="381000">
                <a:tc>
                  <a:txBody>
                    <a:bodyPr/>
                    <a:lstStyle/>
                    <a:p>
                      <a:pPr indent="-317500" lvl="0" marL="457200" marR="0" rtl="0" algn="l">
                        <a:lnSpc>
                          <a:spcPct val="100000"/>
                        </a:lnSpc>
                        <a:spcBef>
                          <a:spcPts val="0"/>
                        </a:spcBef>
                        <a:spcAft>
                          <a:spcPts val="0"/>
                        </a:spcAft>
                        <a:buClr>
                          <a:srgbClr val="000000"/>
                        </a:buClr>
                        <a:buSzPts val="1400"/>
                        <a:buFont typeface="Arial"/>
                        <a:buChar char="●"/>
                      </a:pPr>
                      <a:r>
                        <a:rPr lang="es-MX" sz="1300" u="none" cap="none" strike="noStrike"/>
                        <a:t>Evita desafíos</a:t>
                      </a:r>
                      <a:endParaRPr/>
                    </a:p>
                    <a:p>
                      <a:pPr indent="-317500" lvl="0" marL="457200" marR="0" rtl="0" algn="l">
                        <a:lnSpc>
                          <a:spcPct val="100000"/>
                        </a:lnSpc>
                        <a:spcBef>
                          <a:spcPts val="0"/>
                        </a:spcBef>
                        <a:spcAft>
                          <a:spcPts val="0"/>
                        </a:spcAft>
                        <a:buClr>
                          <a:srgbClr val="000000"/>
                        </a:buClr>
                        <a:buSzPts val="1400"/>
                        <a:buFont typeface="Arial"/>
                        <a:buChar char="●"/>
                      </a:pPr>
                      <a:r>
                        <a:rPr lang="es-MX" sz="1300" u="none" cap="none" strike="noStrike"/>
                        <a:t>Pone excusas</a:t>
                      </a:r>
                      <a:endParaRPr sz="1300" u="none" cap="none" strike="noStrike"/>
                    </a:p>
                    <a:p>
                      <a:pPr indent="-317500" lvl="0" marL="457200" marR="0" rtl="0" algn="l">
                        <a:lnSpc>
                          <a:spcPct val="100000"/>
                        </a:lnSpc>
                        <a:spcBef>
                          <a:spcPts val="0"/>
                        </a:spcBef>
                        <a:spcAft>
                          <a:spcPts val="0"/>
                        </a:spcAft>
                        <a:buClr>
                          <a:srgbClr val="000000"/>
                        </a:buClr>
                        <a:buSzPts val="1400"/>
                        <a:buFont typeface="Arial"/>
                        <a:buChar char="●"/>
                      </a:pPr>
                      <a:r>
                        <a:rPr lang="es-MX" sz="1300" u="none" cap="none" strike="noStrike"/>
                        <a:t>Ignora los comentarios de otros</a:t>
                      </a:r>
                      <a:endParaRPr sz="1300" u="none" cap="none" strike="noStrike"/>
                    </a:p>
                    <a:p>
                      <a:pPr indent="-317500" lvl="0" marL="457200" marR="0" rtl="0" algn="l">
                        <a:lnSpc>
                          <a:spcPct val="100000"/>
                        </a:lnSpc>
                        <a:spcBef>
                          <a:spcPts val="0"/>
                        </a:spcBef>
                        <a:spcAft>
                          <a:spcPts val="0"/>
                        </a:spcAft>
                        <a:buClr>
                          <a:srgbClr val="000000"/>
                        </a:buClr>
                        <a:buSzPts val="1400"/>
                        <a:buFont typeface="Arial"/>
                        <a:buChar char="●"/>
                      </a:pPr>
                      <a:r>
                        <a:rPr lang="es-MX" sz="1300" u="none" cap="none" strike="noStrike"/>
                        <a:t>Se rindes fácilmente</a:t>
                      </a:r>
                      <a:endParaRPr/>
                    </a:p>
                  </a:txBody>
                  <a:tcPr marT="91425" marB="91425" marR="91425" marL="91425"/>
                </a:tc>
                <a:tc>
                  <a:txBody>
                    <a:bodyPr/>
                    <a:lstStyle/>
                    <a:p>
                      <a:pPr indent="-317500" lvl="0" marL="457200" marR="0" rtl="0" algn="l">
                        <a:lnSpc>
                          <a:spcPct val="100000"/>
                        </a:lnSpc>
                        <a:spcBef>
                          <a:spcPts val="0"/>
                        </a:spcBef>
                        <a:spcAft>
                          <a:spcPts val="0"/>
                        </a:spcAft>
                        <a:buClr>
                          <a:srgbClr val="000000"/>
                        </a:buClr>
                        <a:buSzPts val="1400"/>
                        <a:buFont typeface="Arial"/>
                        <a:buChar char="●"/>
                      </a:pPr>
                      <a:r>
                        <a:rPr lang="es-MX" sz="1300" u="none" cap="none" strike="noStrike"/>
                        <a:t>“No puedo hacerlo.”</a:t>
                      </a:r>
                      <a:endParaRPr/>
                    </a:p>
                    <a:p>
                      <a:pPr indent="-317500" lvl="0" marL="457200" marR="0" rtl="0" algn="l">
                        <a:lnSpc>
                          <a:spcPct val="100000"/>
                        </a:lnSpc>
                        <a:spcBef>
                          <a:spcPts val="0"/>
                        </a:spcBef>
                        <a:spcAft>
                          <a:spcPts val="0"/>
                        </a:spcAft>
                        <a:buClr>
                          <a:srgbClr val="000000"/>
                        </a:buClr>
                        <a:buSzPts val="1400"/>
                        <a:buFont typeface="Arial"/>
                        <a:buChar char="●"/>
                      </a:pPr>
                      <a:r>
                        <a:rPr lang="es-MX" sz="1300" u="none" cap="none" strike="noStrike"/>
                        <a:t>“No voy a intentarlo.”</a:t>
                      </a:r>
                      <a:endParaRPr/>
                    </a:p>
                    <a:p>
                      <a:pPr indent="-317500" lvl="0" marL="457200" marR="0" rtl="0" algn="l">
                        <a:lnSpc>
                          <a:spcPct val="100000"/>
                        </a:lnSpc>
                        <a:spcBef>
                          <a:spcPts val="0"/>
                        </a:spcBef>
                        <a:spcAft>
                          <a:spcPts val="0"/>
                        </a:spcAft>
                        <a:buClr>
                          <a:srgbClr val="000000"/>
                        </a:buClr>
                        <a:buSzPts val="1400"/>
                        <a:buFont typeface="Arial"/>
                        <a:buChar char="●"/>
                      </a:pPr>
                      <a:r>
                        <a:rPr lang="es-MX" sz="1300" u="none" cap="none" strike="noStrike"/>
                        <a:t>“Nadie me ayuda.”</a:t>
                      </a:r>
                      <a:endParaRPr/>
                    </a:p>
                    <a:p>
                      <a:pPr indent="-317500" lvl="0" marL="457200" marR="0" rtl="0" algn="l">
                        <a:lnSpc>
                          <a:spcPct val="100000"/>
                        </a:lnSpc>
                        <a:spcBef>
                          <a:spcPts val="0"/>
                        </a:spcBef>
                        <a:spcAft>
                          <a:spcPts val="0"/>
                        </a:spcAft>
                        <a:buClr>
                          <a:srgbClr val="000000"/>
                        </a:buClr>
                        <a:buSzPts val="1400"/>
                        <a:buFont typeface="Arial"/>
                        <a:buChar char="●"/>
                      </a:pPr>
                      <a:r>
                        <a:rPr lang="es-MX" sz="1300" u="none" cap="none" strike="noStrike"/>
                        <a:t>“Esto está muy difícil.”</a:t>
                      </a:r>
                      <a:endParaRPr sz="1300" u="none" cap="none" strike="noStrike"/>
                    </a:p>
                  </a:txBody>
                  <a:tcPr marT="91425" marB="91425" marR="91425" marL="91425"/>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s-MX"/>
              <a:t>¿O tienes una mentalidad de crecimiento?</a:t>
            </a:r>
            <a:endParaRPr/>
          </a:p>
        </p:txBody>
      </p:sp>
      <p:pic>
        <p:nvPicPr>
          <p:cNvPr id="69" name="Google Shape;69;p15"/>
          <p:cNvPicPr preferRelativeResize="0"/>
          <p:nvPr/>
        </p:nvPicPr>
        <p:blipFill rotWithShape="1">
          <a:blip r:embed="rId3">
            <a:alphaModFix/>
          </a:blip>
          <a:srcRect b="0" l="0" r="0" t="0"/>
          <a:stretch/>
        </p:blipFill>
        <p:spPr>
          <a:xfrm>
            <a:off x="5978700" y="153550"/>
            <a:ext cx="2969726" cy="2969725"/>
          </a:xfrm>
          <a:prstGeom prst="rect">
            <a:avLst/>
          </a:prstGeom>
          <a:noFill/>
          <a:ln>
            <a:noFill/>
          </a:ln>
        </p:spPr>
      </p:pic>
      <p:graphicFrame>
        <p:nvGraphicFramePr>
          <p:cNvPr id="70" name="Google Shape;70;p15"/>
          <p:cNvGraphicFramePr/>
          <p:nvPr/>
        </p:nvGraphicFramePr>
        <p:xfrm>
          <a:off x="593075" y="2571750"/>
          <a:ext cx="3000000" cy="3000000"/>
        </p:xfrm>
        <a:graphic>
          <a:graphicData uri="http://schemas.openxmlformats.org/drawingml/2006/table">
            <a:tbl>
              <a:tblPr>
                <a:noFill/>
                <a:tableStyleId>{4AF8B514-DE7B-4B9B-B5F3-B018D5E76359}</a:tableStyleId>
              </a:tblPr>
              <a:tblGrid>
                <a:gridCol w="3619500"/>
                <a:gridCol w="3619500"/>
              </a:tblGrid>
              <a:tr h="381000">
                <a:tc>
                  <a:txBody>
                    <a:bodyPr/>
                    <a:lstStyle/>
                    <a:p>
                      <a:pPr indent="0" lvl="0" marL="0" marR="0" rtl="0" algn="l">
                        <a:lnSpc>
                          <a:spcPct val="100000"/>
                        </a:lnSpc>
                        <a:spcBef>
                          <a:spcPts val="0"/>
                        </a:spcBef>
                        <a:spcAft>
                          <a:spcPts val="0"/>
                        </a:spcAft>
                        <a:buClr>
                          <a:srgbClr val="000000"/>
                        </a:buClr>
                        <a:buSzPts val="1300"/>
                        <a:buFont typeface="Arial"/>
                        <a:buNone/>
                      </a:pPr>
                      <a:r>
                        <a:rPr b="1" lang="es-MX" sz="1300" u="none" cap="none" strike="noStrike"/>
                        <a:t>Alguien con mentalidad de crecimiento…</a:t>
                      </a:r>
                      <a:endParaRPr b="1" sz="13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300"/>
                        <a:buFont typeface="Arial"/>
                        <a:buNone/>
                      </a:pPr>
                      <a:r>
                        <a:rPr b="1" lang="es-MX" sz="1300" u="none" cap="none" strike="noStrike"/>
                        <a:t>Y piensa cosas como...</a:t>
                      </a:r>
                      <a:endParaRPr b="1" sz="1300" u="none" cap="none" strike="noStrike"/>
                    </a:p>
                  </a:txBody>
                  <a:tcPr marT="91425" marB="91425" marR="91425" marL="91425"/>
                </a:tc>
              </a:tr>
              <a:tr h="381000">
                <a:tc>
                  <a:txBody>
                    <a:bodyPr/>
                    <a:lstStyle/>
                    <a:p>
                      <a:pPr indent="-317500" lvl="0" marL="457200" marR="0" rtl="0" algn="l">
                        <a:lnSpc>
                          <a:spcPct val="100000"/>
                        </a:lnSpc>
                        <a:spcBef>
                          <a:spcPts val="0"/>
                        </a:spcBef>
                        <a:spcAft>
                          <a:spcPts val="0"/>
                        </a:spcAft>
                        <a:buClr>
                          <a:srgbClr val="000000"/>
                        </a:buClr>
                        <a:buSzPts val="1400"/>
                        <a:buFont typeface="Arial"/>
                        <a:buChar char="●"/>
                      </a:pPr>
                      <a:r>
                        <a:rPr lang="es-MX" sz="1300" u="none" cap="none" strike="noStrike"/>
                        <a:t>Aprovecha los retos</a:t>
                      </a:r>
                      <a:endParaRPr sz="1300" u="none" cap="none" strike="noStrike"/>
                    </a:p>
                    <a:p>
                      <a:pPr indent="-317500" lvl="0" marL="457200" marR="0" rtl="0" algn="l">
                        <a:lnSpc>
                          <a:spcPct val="100000"/>
                        </a:lnSpc>
                        <a:spcBef>
                          <a:spcPts val="0"/>
                        </a:spcBef>
                        <a:spcAft>
                          <a:spcPts val="0"/>
                        </a:spcAft>
                        <a:buClr>
                          <a:srgbClr val="000000"/>
                        </a:buClr>
                        <a:buSzPts val="1400"/>
                        <a:buFont typeface="Arial"/>
                        <a:buChar char="●"/>
                      </a:pPr>
                      <a:r>
                        <a:rPr lang="es-MX" sz="1300" u="none" cap="none" strike="noStrike"/>
                        <a:t>Siempre da lo mejor de sí mismo</a:t>
                      </a:r>
                      <a:endParaRPr sz="1300" u="none" cap="none" strike="noStrike"/>
                    </a:p>
                    <a:p>
                      <a:pPr indent="-317500" lvl="0" marL="457200" marR="0" rtl="0" algn="l">
                        <a:lnSpc>
                          <a:spcPct val="100000"/>
                        </a:lnSpc>
                        <a:spcBef>
                          <a:spcPts val="0"/>
                        </a:spcBef>
                        <a:spcAft>
                          <a:spcPts val="0"/>
                        </a:spcAft>
                        <a:buClr>
                          <a:srgbClr val="000000"/>
                        </a:buClr>
                        <a:buSzPts val="1400"/>
                        <a:buFont typeface="Arial"/>
                        <a:buChar char="●"/>
                      </a:pPr>
                      <a:r>
                        <a:rPr lang="es-MX" sz="1300" u="none" cap="none" strike="noStrike"/>
                        <a:t>Aprende de los comentarios de los demás</a:t>
                      </a:r>
                      <a:endParaRPr/>
                    </a:p>
                    <a:p>
                      <a:pPr indent="-317500" lvl="0" marL="457200" marR="0" rtl="0" algn="l">
                        <a:lnSpc>
                          <a:spcPct val="100000"/>
                        </a:lnSpc>
                        <a:spcBef>
                          <a:spcPts val="0"/>
                        </a:spcBef>
                        <a:spcAft>
                          <a:spcPts val="0"/>
                        </a:spcAft>
                        <a:buClr>
                          <a:srgbClr val="000000"/>
                        </a:buClr>
                        <a:buSzPts val="1400"/>
                        <a:buFont typeface="Arial"/>
                        <a:buChar char="●"/>
                      </a:pPr>
                      <a:r>
                        <a:rPr lang="es-MX" sz="1300" u="none" cap="none" strike="noStrike"/>
                        <a:t>Sabe que su inteligencia o capacidad pueden mejorar si le hecha ganas</a:t>
                      </a:r>
                      <a:endParaRPr sz="1300" u="none" cap="none" strike="noStrike"/>
                    </a:p>
                  </a:txBody>
                  <a:tcPr marT="91425" marB="91425" marR="91425" marL="91425"/>
                </a:tc>
                <a:tc>
                  <a:txBody>
                    <a:bodyPr/>
                    <a:lstStyle/>
                    <a:p>
                      <a:pPr indent="-317500" lvl="0" marL="457200" marR="0" rtl="0" algn="l">
                        <a:lnSpc>
                          <a:spcPct val="100000"/>
                        </a:lnSpc>
                        <a:spcBef>
                          <a:spcPts val="0"/>
                        </a:spcBef>
                        <a:spcAft>
                          <a:spcPts val="0"/>
                        </a:spcAft>
                        <a:buClr>
                          <a:srgbClr val="000000"/>
                        </a:buClr>
                        <a:buSzPts val="1400"/>
                        <a:buFont typeface="Arial"/>
                        <a:buChar char="●"/>
                      </a:pPr>
                      <a:r>
                        <a:rPr lang="es-MX" sz="1300" u="none" cap="none" strike="noStrike"/>
                        <a:t>“Sí puedo.”</a:t>
                      </a:r>
                      <a:endParaRPr/>
                    </a:p>
                    <a:p>
                      <a:pPr indent="-317500" lvl="0" marL="457200" marR="0" rtl="0" algn="l">
                        <a:lnSpc>
                          <a:spcPct val="100000"/>
                        </a:lnSpc>
                        <a:spcBef>
                          <a:spcPts val="0"/>
                        </a:spcBef>
                        <a:spcAft>
                          <a:spcPts val="0"/>
                        </a:spcAft>
                        <a:buClr>
                          <a:srgbClr val="000000"/>
                        </a:buClr>
                        <a:buSzPts val="1400"/>
                        <a:buFont typeface="Arial"/>
                        <a:buChar char="●"/>
                      </a:pPr>
                      <a:r>
                        <a:rPr lang="es-MX" sz="1300" u="none" cap="none" strike="noStrike"/>
                        <a:t>“Seguiré intentándolo.”</a:t>
                      </a:r>
                      <a:endParaRPr/>
                    </a:p>
                    <a:p>
                      <a:pPr indent="-317500" lvl="0" marL="457200" marR="0" rtl="0" algn="l">
                        <a:lnSpc>
                          <a:spcPct val="100000"/>
                        </a:lnSpc>
                        <a:spcBef>
                          <a:spcPts val="0"/>
                        </a:spcBef>
                        <a:spcAft>
                          <a:spcPts val="0"/>
                        </a:spcAft>
                        <a:buClr>
                          <a:srgbClr val="000000"/>
                        </a:buClr>
                        <a:buSzPts val="1400"/>
                        <a:buFont typeface="Arial"/>
                        <a:buChar char="●"/>
                      </a:pPr>
                      <a:r>
                        <a:rPr lang="es-MX" sz="1300" u="none" cap="none" strike="noStrike"/>
                        <a:t>“Es posible que me cueste trabajo, pero mejoraré.”</a:t>
                      </a:r>
                      <a:endParaRPr/>
                    </a:p>
                    <a:p>
                      <a:pPr indent="-317500" lvl="0" marL="457200" marR="0" rtl="0" algn="l">
                        <a:lnSpc>
                          <a:spcPct val="100000"/>
                        </a:lnSpc>
                        <a:spcBef>
                          <a:spcPts val="0"/>
                        </a:spcBef>
                        <a:spcAft>
                          <a:spcPts val="0"/>
                        </a:spcAft>
                        <a:buClr>
                          <a:srgbClr val="000000"/>
                        </a:buClr>
                        <a:buSzPts val="1400"/>
                        <a:buFont typeface="Arial"/>
                        <a:buChar char="●"/>
                      </a:pPr>
                      <a:r>
                        <a:rPr lang="es-MX" sz="1300" u="none" cap="none" strike="noStrike"/>
                        <a:t>“Cometí un error, pero no pasa nada.”</a:t>
                      </a:r>
                      <a:endParaRPr sz="1300" u="none" cap="none" strike="noStrike"/>
                    </a:p>
                    <a:p>
                      <a:pPr indent="-228600" lvl="0" marL="457200" marR="0" rtl="0" algn="l">
                        <a:lnSpc>
                          <a:spcPct val="100000"/>
                        </a:lnSpc>
                        <a:spcBef>
                          <a:spcPts val="0"/>
                        </a:spcBef>
                        <a:spcAft>
                          <a:spcPts val="0"/>
                        </a:spcAft>
                        <a:buClr>
                          <a:srgbClr val="000000"/>
                        </a:buClr>
                        <a:buSzPts val="1400"/>
                        <a:buFont typeface="Arial"/>
                        <a:buNone/>
                      </a:pPr>
                      <a:r>
                        <a:t/>
                      </a:r>
                      <a:endParaRPr sz="1300" u="none" cap="none" strike="noStrike"/>
                    </a:p>
                  </a:txBody>
                  <a:tcPr marT="91425" marB="91425" marR="91425" marL="91425"/>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s-MX"/>
              <a:t>Clip de video 1: “En busca de la felicidad”</a:t>
            </a:r>
            <a:endParaRPr/>
          </a:p>
        </p:txBody>
      </p:sp>
      <p:sp>
        <p:nvSpPr>
          <p:cNvPr id="76" name="Google Shape;76;p16"/>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SzPts val="1400"/>
              <a:buNone/>
            </a:pPr>
            <a:r>
              <a:t/>
            </a:r>
            <a:endParaRPr/>
          </a:p>
        </p:txBody>
      </p:sp>
      <p:sp>
        <p:nvSpPr>
          <p:cNvPr id="77" name="Google Shape;77;p16"/>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s-MX"/>
              <a:t>Preguntas de reflexión:</a:t>
            </a:r>
            <a:endParaRPr/>
          </a:p>
          <a:p>
            <a:pPr indent="-317500" lvl="0" marL="457200" rtl="0" algn="l">
              <a:lnSpc>
                <a:spcPct val="115000"/>
              </a:lnSpc>
              <a:spcBef>
                <a:spcPts val="1600"/>
              </a:spcBef>
              <a:spcAft>
                <a:spcPts val="0"/>
              </a:spcAft>
              <a:buSzPts val="1400"/>
              <a:buAutoNum type="arabicPeriod"/>
            </a:pPr>
            <a:r>
              <a:rPr lang="es-MX"/>
              <a:t>¿Qué personaje tiene una mentalidad de crecimiento? Explica tu respuesta.</a:t>
            </a:r>
            <a:endParaRPr/>
          </a:p>
          <a:p>
            <a:pPr indent="-317500" lvl="0" marL="457200" rtl="0" algn="l">
              <a:lnSpc>
                <a:spcPct val="115000"/>
              </a:lnSpc>
              <a:spcBef>
                <a:spcPts val="0"/>
              </a:spcBef>
              <a:spcAft>
                <a:spcPts val="0"/>
              </a:spcAft>
              <a:buSzPts val="1400"/>
              <a:buAutoNum type="arabicPeriod"/>
            </a:pPr>
            <a:r>
              <a:rPr lang="es-MX"/>
              <a:t>¿Qué personaje tiene una mentalidad fija? Explica tu respuesta.</a:t>
            </a:r>
            <a:endParaRPr/>
          </a:p>
        </p:txBody>
      </p:sp>
      <p:pic>
        <p:nvPicPr>
          <p:cNvPr descr="This is the scene where Chris (Will Smith)takes his son, to play basketball and tells him to never give up on his dreams." id="78" name="Google Shape;78;p16" title="Motivational Speech from Pursuit of Happiness">
            <a:hlinkClick r:id="rId3"/>
          </p:cNvPr>
          <p:cNvPicPr preferRelativeResize="0"/>
          <p:nvPr/>
        </p:nvPicPr>
        <p:blipFill rotWithShape="1">
          <a:blip r:embed="rId4">
            <a:alphaModFix/>
          </a:blip>
          <a:srcRect b="0" l="0" r="0" t="0"/>
          <a:stretch/>
        </p:blipFill>
        <p:spPr>
          <a:xfrm>
            <a:off x="311700" y="1146175"/>
            <a:ext cx="4572000" cy="3429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s-MX"/>
              <a:t>Clip de video 2: “Michael Jordan”</a:t>
            </a:r>
            <a:endParaRPr/>
          </a:p>
        </p:txBody>
      </p:sp>
      <p:sp>
        <p:nvSpPr>
          <p:cNvPr id="84" name="Google Shape;84;p1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SzPts val="1400"/>
              <a:buNone/>
            </a:pPr>
            <a:r>
              <a:t/>
            </a:r>
            <a:endParaRPr/>
          </a:p>
        </p:txBody>
      </p:sp>
      <p:sp>
        <p:nvSpPr>
          <p:cNvPr id="85" name="Google Shape;85;p1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s-MX"/>
              <a:t>Preguntas de reflexión :</a:t>
            </a:r>
            <a:endParaRPr/>
          </a:p>
          <a:p>
            <a:pPr indent="0" lvl="0" marL="457200" rtl="0" algn="l">
              <a:lnSpc>
                <a:spcPct val="115000"/>
              </a:lnSpc>
              <a:spcBef>
                <a:spcPts val="1600"/>
              </a:spcBef>
              <a:spcAft>
                <a:spcPts val="1600"/>
              </a:spcAft>
              <a:buSzPts val="1400"/>
              <a:buNone/>
            </a:pPr>
            <a:r>
              <a:rPr lang="es-MX"/>
              <a:t>¿Cuál es la mentalidad de Michael Jordan? Explica tu respuesta.</a:t>
            </a:r>
            <a:endParaRPr/>
          </a:p>
        </p:txBody>
      </p:sp>
      <p:pic>
        <p:nvPicPr>
          <p:cNvPr descr="2 Micheal Jordan commercials exemplifying Carol Dweck's Growth Mindset (Redited and merged with live game footage to drive the point home)" id="86" name="Google Shape;86;p17" title="Jordan Growth Mindset">
            <a:hlinkClick r:id="rId3"/>
          </p:cNvPr>
          <p:cNvPicPr preferRelativeResize="0"/>
          <p:nvPr/>
        </p:nvPicPr>
        <p:blipFill rotWithShape="1">
          <a:blip r:embed="rId4">
            <a:alphaModFix/>
          </a:blip>
          <a:srcRect b="0" l="0" r="0" t="0"/>
          <a:stretch/>
        </p:blipFill>
        <p:spPr>
          <a:xfrm>
            <a:off x="311700" y="1139875"/>
            <a:ext cx="4572000" cy="3429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s-MX"/>
              <a:t>Clip de video 2: “Kobe Bryant”</a:t>
            </a:r>
            <a:endParaRPr/>
          </a:p>
        </p:txBody>
      </p:sp>
      <p:sp>
        <p:nvSpPr>
          <p:cNvPr id="92" name="Google Shape;92;p18"/>
          <p:cNvSpPr txBox="1"/>
          <p:nvPr>
            <p:ph idx="2" type="body"/>
          </p:nvPr>
        </p:nvSpPr>
        <p:spPr>
          <a:xfrm>
            <a:off x="5030700" y="1214450"/>
            <a:ext cx="39999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s-MX"/>
              <a:t>Preguntas de reflexión:</a:t>
            </a:r>
            <a:endParaRPr/>
          </a:p>
          <a:p>
            <a:pPr indent="0" lvl="0" marL="0" rtl="0" algn="l">
              <a:lnSpc>
                <a:spcPct val="115000"/>
              </a:lnSpc>
              <a:spcBef>
                <a:spcPts val="1600"/>
              </a:spcBef>
              <a:spcAft>
                <a:spcPts val="0"/>
              </a:spcAft>
              <a:buSzPts val="1400"/>
              <a:buNone/>
            </a:pPr>
            <a:r>
              <a:rPr lang="es-MX"/>
              <a:t>¿Qué semejanzas tienen la mentalidad Mamba y la mentalidad de crecimiento? Explica tu respuesta.</a:t>
            </a:r>
            <a:endParaRPr/>
          </a:p>
          <a:p>
            <a:pPr indent="0" lvl="0" marL="457200" rtl="0" algn="l">
              <a:lnSpc>
                <a:spcPct val="115000"/>
              </a:lnSpc>
              <a:spcBef>
                <a:spcPts val="1600"/>
              </a:spcBef>
              <a:spcAft>
                <a:spcPts val="1600"/>
              </a:spcAft>
              <a:buSzPts val="1400"/>
              <a:buNone/>
            </a:pPr>
            <a:r>
              <a:t/>
            </a:r>
            <a:endParaRPr/>
          </a:p>
        </p:txBody>
      </p:sp>
      <p:pic>
        <p:nvPicPr>
          <p:cNvPr descr="Kobe explain what the Mamba Mentality is about.&#10;&#10;Instagram: MG_Rohul" id="93" name="Google Shape;93;p18" title="What is the Mamba Mentality? Kobe explain what the mentality...">
            <a:hlinkClick r:id="rId3"/>
          </p:cNvPr>
          <p:cNvPicPr preferRelativeResize="0"/>
          <p:nvPr/>
        </p:nvPicPr>
        <p:blipFill rotWithShape="1">
          <a:blip r:embed="rId4">
            <a:alphaModFix/>
          </a:blip>
          <a:srcRect b="0" l="0" r="0" t="0"/>
          <a:stretch/>
        </p:blipFill>
        <p:spPr>
          <a:xfrm>
            <a:off x="260400" y="1332100"/>
            <a:ext cx="4572000" cy="3429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s-MX"/>
              <a:t>Clip de video 2: “La familia del futuro”</a:t>
            </a:r>
            <a:endParaRPr/>
          </a:p>
        </p:txBody>
      </p:sp>
      <p:sp>
        <p:nvSpPr>
          <p:cNvPr id="99" name="Google Shape;99;p19"/>
          <p:cNvSpPr txBox="1"/>
          <p:nvPr>
            <p:ph idx="2" type="body"/>
          </p:nvPr>
        </p:nvSpPr>
        <p:spPr>
          <a:xfrm>
            <a:off x="5030700" y="1214450"/>
            <a:ext cx="39999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400"/>
              <a:buNone/>
            </a:pPr>
            <a:r>
              <a:rPr b="1" lang="es-MX"/>
              <a:t>Preguntas de reflexión:</a:t>
            </a:r>
            <a:endParaRPr/>
          </a:p>
          <a:p>
            <a:pPr indent="-317500" lvl="0" marL="457200" rtl="0" algn="l">
              <a:lnSpc>
                <a:spcPct val="115000"/>
              </a:lnSpc>
              <a:spcBef>
                <a:spcPts val="1600"/>
              </a:spcBef>
              <a:spcAft>
                <a:spcPts val="0"/>
              </a:spcAft>
              <a:buSzPts val="1400"/>
              <a:buAutoNum type="arabicPeriod"/>
            </a:pPr>
            <a:r>
              <a:rPr lang="es-MX"/>
              <a:t>¿Cuál era la mentalidad del niño? Explica tu respuesta.</a:t>
            </a:r>
            <a:endParaRPr/>
          </a:p>
          <a:p>
            <a:pPr indent="-317500" lvl="0" marL="457200" rtl="0" algn="l">
              <a:lnSpc>
                <a:spcPct val="115000"/>
              </a:lnSpc>
              <a:spcBef>
                <a:spcPts val="0"/>
              </a:spcBef>
              <a:spcAft>
                <a:spcPts val="0"/>
              </a:spcAft>
              <a:buSzPts val="1400"/>
              <a:buAutoNum type="arabicPeriod"/>
            </a:pPr>
            <a:r>
              <a:rPr lang="es-MX"/>
              <a:t>¿Qué declaración de reorientación recibió al final?</a:t>
            </a:r>
            <a:endParaRPr/>
          </a:p>
          <a:p>
            <a:pPr indent="-317500" lvl="0" marL="457200" rtl="0" algn="l">
              <a:lnSpc>
                <a:spcPct val="115000"/>
              </a:lnSpc>
              <a:spcBef>
                <a:spcPts val="0"/>
              </a:spcBef>
              <a:spcAft>
                <a:spcPts val="0"/>
              </a:spcAft>
              <a:buSzPts val="1400"/>
              <a:buAutoNum type="arabicPeriod"/>
            </a:pPr>
            <a:r>
              <a:rPr lang="es-MX"/>
              <a:t>¿Por qué son importantes las declaraciones de reorientación?</a:t>
            </a:r>
            <a:endParaRPr/>
          </a:p>
          <a:p>
            <a:pPr indent="0" lvl="0" marL="457200" rtl="0" algn="l">
              <a:lnSpc>
                <a:spcPct val="115000"/>
              </a:lnSpc>
              <a:spcBef>
                <a:spcPts val="1600"/>
              </a:spcBef>
              <a:spcAft>
                <a:spcPts val="1600"/>
              </a:spcAft>
              <a:buSzPts val="1400"/>
              <a:buNone/>
            </a:pPr>
            <a:r>
              <a:t/>
            </a:r>
            <a:endParaRPr/>
          </a:p>
        </p:txBody>
      </p:sp>
      <p:pic>
        <p:nvPicPr>
          <p:cNvPr descr="When Lewis tried to fix a gadget but failed. He was so sad and down but the rest of the Robinsons family cheer him up instead. Telling him not to give up but to &quot;Keep Moving Forward&quot;." id="100" name="Google Shape;100;p19" title="MeetTheRobinsonsBestScenes2.avi">
            <a:hlinkClick r:id="rId3"/>
          </p:cNvPr>
          <p:cNvPicPr preferRelativeResize="0"/>
          <p:nvPr/>
        </p:nvPicPr>
        <p:blipFill rotWithShape="1">
          <a:blip r:embed="rId4">
            <a:alphaModFix/>
          </a:blip>
          <a:srcRect b="0" l="0" r="0" t="0"/>
          <a:stretch/>
        </p:blipFill>
        <p:spPr>
          <a:xfrm>
            <a:off x="152400" y="1170125"/>
            <a:ext cx="4572000" cy="3429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lang="es-MX"/>
              <a:t>Cómo practicar una mentalidad de crecimiento</a:t>
            </a:r>
            <a:endParaRPr/>
          </a:p>
        </p:txBody>
      </p:sp>
      <p:graphicFrame>
        <p:nvGraphicFramePr>
          <p:cNvPr id="106" name="Google Shape;106;p20"/>
          <p:cNvGraphicFramePr/>
          <p:nvPr/>
        </p:nvGraphicFramePr>
        <p:xfrm>
          <a:off x="853350" y="2197175"/>
          <a:ext cx="3000000" cy="3000000"/>
        </p:xfrm>
        <a:graphic>
          <a:graphicData uri="http://schemas.openxmlformats.org/drawingml/2006/table">
            <a:tbl>
              <a:tblPr>
                <a:noFill/>
                <a:tableStyleId>{4AF8B514-DE7B-4B9B-B5F3-B018D5E76359}</a:tableStyleId>
              </a:tblPr>
              <a:tblGrid>
                <a:gridCol w="3619500"/>
                <a:gridCol w="3619500"/>
              </a:tblGrid>
              <a:tr h="381000">
                <a:tc>
                  <a:txBody>
                    <a:bodyPr/>
                    <a:lstStyle/>
                    <a:p>
                      <a:pPr indent="0" lvl="0" marL="0" marR="0" rtl="0" algn="ctr">
                        <a:lnSpc>
                          <a:spcPct val="100000"/>
                        </a:lnSpc>
                        <a:spcBef>
                          <a:spcPts val="0"/>
                        </a:spcBef>
                        <a:spcAft>
                          <a:spcPts val="0"/>
                        </a:spcAft>
                        <a:buClr>
                          <a:srgbClr val="000000"/>
                        </a:buClr>
                        <a:buSzPts val="1400"/>
                        <a:buFont typeface="Arial"/>
                        <a:buNone/>
                      </a:pPr>
                      <a:r>
                        <a:rPr b="1" lang="es-MX" sz="1400" u="none" cap="none" strike="noStrike"/>
                        <a:t>Ejemplos</a:t>
                      </a:r>
                      <a:endParaRPr/>
                    </a:p>
                    <a:p>
                      <a:pPr indent="0" lvl="0" marL="0" marR="0" rtl="0" algn="ctr">
                        <a:lnSpc>
                          <a:spcPct val="100000"/>
                        </a:lnSpc>
                        <a:spcBef>
                          <a:spcPts val="0"/>
                        </a:spcBef>
                        <a:spcAft>
                          <a:spcPts val="0"/>
                        </a:spcAft>
                        <a:buClr>
                          <a:srgbClr val="000000"/>
                        </a:buClr>
                        <a:buSzPts val="1400"/>
                        <a:buFont typeface="Arial"/>
                        <a:buNone/>
                      </a:pPr>
                      <a:r>
                        <a:rPr lang="es-MX" sz="1400" u="none" cap="none" strike="noStrike"/>
                        <a:t>Circunstancias</a:t>
                      </a:r>
                      <a:endParaRPr sz="1400" u="none" cap="none" strike="noStrike"/>
                    </a:p>
                  </a:txBody>
                  <a:tcPr marT="91425" marB="91425" marR="91425" marL="91425">
                    <a:solidFill>
                      <a:srgbClr val="F3F3F3"/>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s-MX" sz="1400" u="none" cap="none" strike="noStrike"/>
                        <a:t>Declaraciones de reorientación</a:t>
                      </a:r>
                      <a:endParaRPr b="1" sz="1400" u="none" cap="none" strike="noStrike"/>
                    </a:p>
                    <a:p>
                      <a:pPr indent="0" lvl="0" marL="0" marR="0" rtl="0" algn="ctr">
                        <a:lnSpc>
                          <a:spcPct val="100000"/>
                        </a:lnSpc>
                        <a:spcBef>
                          <a:spcPts val="0"/>
                        </a:spcBef>
                        <a:spcAft>
                          <a:spcPts val="0"/>
                        </a:spcAft>
                        <a:buClr>
                          <a:srgbClr val="000000"/>
                        </a:buClr>
                        <a:buSzPts val="1400"/>
                        <a:buFont typeface="Arial"/>
                        <a:buNone/>
                      </a:pPr>
                      <a:r>
                        <a:rPr lang="es-MX" sz="1400" u="none" cap="none" strike="noStrike"/>
                        <a:t>¿Qué puedo decirme a mí mismo?</a:t>
                      </a:r>
                      <a:endParaRPr sz="1400" u="none" cap="none" strike="noStrike"/>
                    </a:p>
                  </a:txBody>
                  <a:tcPr marT="91425" marB="91425" marR="91425" marL="91425">
                    <a:solidFill>
                      <a:srgbClr val="F3F3F3"/>
                    </a:solidFill>
                  </a:tcPr>
                </a:tc>
              </a:tr>
              <a:tr h="381000">
                <a:tc>
                  <a:txBody>
                    <a:bodyPr/>
                    <a:lstStyle/>
                    <a:p>
                      <a:pPr indent="0" lvl="0" marL="0" marR="0" rtl="0" algn="l">
                        <a:lnSpc>
                          <a:spcPct val="100000"/>
                        </a:lnSpc>
                        <a:spcBef>
                          <a:spcPts val="0"/>
                        </a:spcBef>
                        <a:spcAft>
                          <a:spcPts val="0"/>
                        </a:spcAft>
                        <a:buClr>
                          <a:srgbClr val="000000"/>
                        </a:buClr>
                        <a:buSzPts val="1400"/>
                        <a:buFont typeface="Arial"/>
                        <a:buNone/>
                      </a:pPr>
                      <a:r>
                        <a:rPr lang="es-MX" sz="1400" u="none" cap="none" strike="noStrike"/>
                        <a:t>Tu equipo de baloncesto ha practicado mucho pero aún así pierde el partido.</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s-MX" sz="1400" u="none" cap="none" strike="noStrike"/>
                        <a:t>Seguiré entrenando duro y haré mi mejor esfuerzo en el próximo partido.</a:t>
                      </a:r>
                      <a:endParaRPr sz="1400" u="none" cap="none" strike="noStrike"/>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bl>
          </a:graphicData>
        </a:graphic>
      </p:graphicFrame>
      <p:sp>
        <p:nvSpPr>
          <p:cNvPr id="107" name="Google Shape;107;p20"/>
          <p:cNvSpPr txBox="1"/>
          <p:nvPr/>
        </p:nvSpPr>
        <p:spPr>
          <a:xfrm>
            <a:off x="693275" y="1017725"/>
            <a:ext cx="7138800" cy="1039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s-MX" sz="1400" u="none" cap="none" strike="noStrike">
                <a:solidFill>
                  <a:srgbClr val="000000"/>
                </a:solidFill>
                <a:latin typeface="Arial"/>
                <a:ea typeface="Arial"/>
                <a:cs typeface="Arial"/>
                <a:sym typeface="Arial"/>
              </a:rPr>
              <a:t>Piensa en ejemplos de la vida real de cuándo se necesita ejercer una mentalidad de crecimiento. Trabaja con tu equipo para elaborar una lista de situaciones en las que es importante tener una mentalidad de crecimiento. ¿Puedes inventar una declaración de orientación que pueda ayudar a la gente a superar cualquier desafío?                                                                          </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